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4" r:id="rId4"/>
  </p:sldMasterIdLst>
  <p:notesMasterIdLst>
    <p:notesMasterId r:id="rId28"/>
  </p:notesMasterIdLst>
  <p:handoutMasterIdLst>
    <p:handoutMasterId r:id="rId29"/>
  </p:handoutMasterIdLst>
  <p:sldIdLst>
    <p:sldId id="295" r:id="rId5"/>
    <p:sldId id="296" r:id="rId6"/>
    <p:sldId id="282" r:id="rId7"/>
    <p:sldId id="310" r:id="rId8"/>
    <p:sldId id="297" r:id="rId9"/>
    <p:sldId id="257" r:id="rId10"/>
    <p:sldId id="256" r:id="rId11"/>
    <p:sldId id="258" r:id="rId12"/>
    <p:sldId id="259" r:id="rId13"/>
    <p:sldId id="322" r:id="rId14"/>
    <p:sldId id="286" r:id="rId15"/>
    <p:sldId id="318" r:id="rId16"/>
    <p:sldId id="320" r:id="rId17"/>
    <p:sldId id="314" r:id="rId18"/>
    <p:sldId id="315" r:id="rId19"/>
    <p:sldId id="317" r:id="rId20"/>
    <p:sldId id="294" r:id="rId21"/>
    <p:sldId id="299" r:id="rId22"/>
    <p:sldId id="285" r:id="rId23"/>
    <p:sldId id="303" r:id="rId24"/>
    <p:sldId id="325" r:id="rId25"/>
    <p:sldId id="264" r:id="rId26"/>
    <p:sldId id="32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5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4" autoAdjust="0"/>
    <p:restoredTop sz="91293" autoAdjust="0"/>
  </p:normalViewPr>
  <p:slideViewPr>
    <p:cSldViewPr snapToGrid="0">
      <p:cViewPr varScale="1">
        <p:scale>
          <a:sx n="101" d="100"/>
          <a:sy n="101" d="100"/>
        </p:scale>
        <p:origin x="876" y="102"/>
      </p:cViewPr>
      <p:guideLst/>
    </p:cSldViewPr>
  </p:slideViewPr>
  <p:outlineViewPr>
    <p:cViewPr>
      <p:scale>
        <a:sx n="33" d="100"/>
        <a:sy n="33" d="100"/>
      </p:scale>
      <p:origin x="0" y="-48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81869F-F6FC-6A0D-CE07-6B540E550E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A6B6C1-6185-79F5-23C8-927538634E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41E86C-C6B4-424D-8295-67D3386172F0}" type="datetimeFigureOut">
              <a:rPr lang="en-US" smtClean="0"/>
              <a:t>6/14/2024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75153B-EAEA-CF1E-30D7-16C2E64586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2AFB7-47EE-893B-5887-BDC37DCA5F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94707-CAF6-40B0-A7EA-C5F3C63CB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11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988D07-B188-44E4-ABBB-6994C1A52936}" type="datetimeFigureOut">
              <a:rPr lang="en-US" smtClean="0"/>
              <a:t>6/14/2024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42455A-0D23-4EAB-9AF9-2CC2B3066B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368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777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654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847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423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951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61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375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177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907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64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077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960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267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63674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9895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45913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E0AB24-7427-4E0C-9E7C-B642B3170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solidFill>
            <a:schemeClr val="accent6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30A2A8-DADD-44CC-B8A3-9BFFD5E76B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705101"/>
            <a:ext cx="7537703" cy="2926080"/>
          </a:xfrm>
          <a:solidFill>
            <a:schemeClr val="bg1">
              <a:alpha val="93000"/>
            </a:schemeClr>
          </a:solidFill>
        </p:spPr>
        <p:txBody>
          <a:bodyPr lIns="822960" tIns="91440" bIns="548640" anchor="b" anchorCtr="0">
            <a:noAutofit/>
          </a:bodyPr>
          <a:lstStyle>
            <a:lvl1pPr>
              <a:defRPr/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8344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8832B6D9-0469-48A5-A85E-8C5D8EF86B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Click to add title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A8F00A-3EB2-4D4D-B4A7-990BB91D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142A7E4-A56F-4FC2-A81D-36A83134A2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0" y="2108201"/>
            <a:ext cx="10058399" cy="3760891"/>
          </a:xfrm>
        </p:spPr>
        <p:txBody>
          <a:bodyPr lIns="91440">
            <a:normAutofit/>
          </a:bodyPr>
          <a:lstStyle>
            <a:lvl1pPr marL="347472" indent="-347472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3000"/>
            </a:lvl1pPr>
            <a:lvl2pPr>
              <a:spcBef>
                <a:spcPts val="1200"/>
              </a:spcBef>
              <a:spcAft>
                <a:spcPts val="200"/>
              </a:spcAft>
              <a:defRPr sz="3000"/>
            </a:lvl2pPr>
            <a:lvl3pPr>
              <a:spcBef>
                <a:spcPts val="1200"/>
              </a:spcBef>
              <a:spcAft>
                <a:spcPts val="200"/>
              </a:spcAft>
              <a:defRPr sz="3000"/>
            </a:lvl3pPr>
            <a:lvl4pPr>
              <a:spcBef>
                <a:spcPts val="1200"/>
              </a:spcBef>
              <a:spcAft>
                <a:spcPts val="200"/>
              </a:spcAft>
              <a:defRPr sz="3000"/>
            </a:lvl4pPr>
            <a:lvl5pPr>
              <a:spcBef>
                <a:spcPts val="1200"/>
              </a:spcBef>
              <a:spcAft>
                <a:spcPts val="200"/>
              </a:spcAft>
              <a:defRPr sz="3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481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E0AB24-7427-4E0C-9E7C-B642B3170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solidFill>
            <a:schemeClr val="accent6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30A2A8-DADD-44CC-B8A3-9BFFD5E76B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54297" y="2705101"/>
            <a:ext cx="7537703" cy="2926080"/>
          </a:xfrm>
          <a:solidFill>
            <a:schemeClr val="bg1">
              <a:alpha val="93000"/>
            </a:schemeClr>
          </a:solidFill>
        </p:spPr>
        <p:txBody>
          <a:bodyPr lIns="822960" tIns="274320" rIns="822960" bIns="548640" anchor="b" anchorCtr="0">
            <a:noAutofit/>
          </a:bodyPr>
          <a:lstStyle>
            <a:lvl1pPr>
              <a:lnSpc>
                <a:spcPct val="80000"/>
              </a:lnSpc>
              <a:defRPr sz="4800"/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436810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DBCCDB-B58C-45B3-9E63-49F7B0819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white">
          <a:xfrm>
            <a:off x="0" y="4334005"/>
            <a:ext cx="12192000" cy="25239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44128-E256-C1DC-AC6D-2BF10AC41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5212" y="4609578"/>
            <a:ext cx="10058400" cy="1295922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72A6B42-C371-4562-8E40-9EE1906C85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65212" y="5943600"/>
            <a:ext cx="10058400" cy="914400"/>
          </a:xfrm>
        </p:spPr>
        <p:txBody>
          <a:bodyPr lIns="9144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z="1500" dirty="0">
                <a:solidFill>
                  <a:schemeClr val="bg1"/>
                </a:solidFill>
              </a:rPr>
              <a:t>Click to add subtitle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8504FFB-1664-4F66-BC31-100C8DD983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5000" y="640080"/>
            <a:ext cx="3544888" cy="3355723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B45578D-1855-4EC0-9E45-E1630D11AC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43400" y="640080"/>
            <a:ext cx="3544888" cy="3355723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C93482C2-6151-4050-9F16-9952B0A017A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28432" y="640080"/>
            <a:ext cx="3544888" cy="3355723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98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8832B6D9-0469-48A5-A85E-8C5D8EF86B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Click to add title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A8F00A-3EB2-4D4D-B4A7-990BB91D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142A7E4-A56F-4FC2-A81D-36A83134A2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0" y="2182849"/>
            <a:ext cx="10058399" cy="3956692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None/>
              <a:defRPr sz="2400"/>
            </a:lvl1pPr>
            <a:lvl2pPr marL="38404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2pPr>
            <a:lvl3pPr>
              <a:spcBef>
                <a:spcPts val="1200"/>
              </a:spcBef>
              <a:spcAft>
                <a:spcPts val="200"/>
              </a:spcAft>
              <a:defRPr sz="2400"/>
            </a:lvl3pPr>
            <a:lvl4pPr>
              <a:spcBef>
                <a:spcPts val="1200"/>
              </a:spcBef>
              <a:spcAft>
                <a:spcPts val="200"/>
              </a:spcAft>
              <a:defRPr sz="2400"/>
            </a:lvl4pPr>
            <a:lvl5pPr>
              <a:spcBef>
                <a:spcPts val="1200"/>
              </a:spcBef>
              <a:spcAft>
                <a:spcPts val="200"/>
              </a:spcAft>
              <a:defRPr sz="2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539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E0AB24-7427-4E0C-9E7C-B642B3170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solidFill>
            <a:schemeClr val="accent6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30A2A8-DADD-44CC-B8A3-9BFFD5E76B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705101"/>
            <a:ext cx="7537703" cy="2926080"/>
          </a:xfrm>
          <a:solidFill>
            <a:schemeClr val="bg1">
              <a:alpha val="93000"/>
            </a:schemeClr>
          </a:solidFill>
        </p:spPr>
        <p:txBody>
          <a:bodyPr lIns="822960" tIns="91440" bIns="822960" anchor="b" anchorCtr="0">
            <a:noAutofit/>
          </a:bodyPr>
          <a:lstStyle>
            <a:lvl1pPr>
              <a:defRPr sz="4800"/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9DF17D8-A326-44D6-A77D-42DA99E927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5389" y="4735798"/>
            <a:ext cx="6692313" cy="845849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 dirty="0">
                <a:solidFill>
                  <a:schemeClr val="tx1"/>
                </a:solidFill>
              </a:rPr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476752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5F368C9-4803-45FD-A0BA-26B5679AFC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79" y="286603"/>
            <a:ext cx="9966960" cy="145075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EEE198-C7B9-2C56-05AC-997ADD4EE0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0" y="2194560"/>
            <a:ext cx="6024003" cy="3754425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None/>
              <a:defRPr sz="2400"/>
            </a:lvl1pPr>
            <a:lvl2pPr marL="347472" indent="-347472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2pPr>
            <a:lvl3pPr marL="56692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3pPr>
            <a:lvl4pPr marL="74980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4pPr>
            <a:lvl5pPr marL="93268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244AF500-76F9-CD01-586B-E1B35B735F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406640" y="2194560"/>
            <a:ext cx="4067175" cy="3754425"/>
          </a:xfrm>
          <a:solidFill>
            <a:schemeClr val="tx1">
              <a:lumMod val="85000"/>
              <a:lumOff val="15000"/>
            </a:schemeClr>
          </a:solidFill>
        </p:spPr>
        <p:txBody>
          <a:bodyPr lIns="274320" tIns="274320" rIns="274320" bIns="274320">
            <a:normAutofit/>
          </a:bodyPr>
          <a:lstStyle>
            <a:lvl1pPr marL="512064" indent="-512064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1pPr>
            <a:lvl2pPr marL="658368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2pPr>
            <a:lvl3pPr marL="841248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3pPr>
            <a:lvl4pPr marL="1024128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4pPr>
            <a:lvl5pPr marL="1207008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2F1891-1ACC-4692-80A2-4F69EAAAE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1493E3-605E-569A-BC16-ACFDDE98E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097280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3032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 and 2 Columns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5F368C9-4803-45FD-A0BA-26B5679AF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676" y="286603"/>
            <a:ext cx="6024004" cy="178852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487FB7-F6EE-0454-5FB0-228B2EBCB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130366" y="2166571"/>
            <a:ext cx="6030126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E27ABCA-7CD7-B1C6-D787-E3B8959F7FE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9763" y="287338"/>
            <a:ext cx="4067175" cy="2801123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244AF500-76F9-CD01-586B-E1B35B735F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39763" y="3416796"/>
            <a:ext cx="4067175" cy="2801124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EEE198-C7B9-2C56-05AC-997ADD4EE0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31676" y="2258012"/>
            <a:ext cx="6024003" cy="3959908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None/>
              <a:defRPr sz="2400"/>
            </a:lvl1pPr>
            <a:lvl2pPr>
              <a:spcBef>
                <a:spcPts val="1200"/>
              </a:spcBef>
              <a:spcAft>
                <a:spcPts val="200"/>
              </a:spcAft>
              <a:defRPr sz="2000"/>
            </a:lvl2pPr>
            <a:lvl3pPr>
              <a:spcBef>
                <a:spcPts val="1200"/>
              </a:spcBef>
              <a:spcAft>
                <a:spcPts val="200"/>
              </a:spcAft>
              <a:defRPr sz="1600"/>
            </a:lvl3pPr>
            <a:lvl4pPr>
              <a:spcBef>
                <a:spcPts val="1200"/>
              </a:spcBef>
              <a:spcAft>
                <a:spcPts val="200"/>
              </a:spcAft>
              <a:defRPr sz="1600"/>
            </a:lvl4pPr>
            <a:lvl5pPr>
              <a:spcBef>
                <a:spcPts val="1200"/>
              </a:spcBef>
              <a:spcAft>
                <a:spcPts val="200"/>
              </a:spcAft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2F1891-1ACC-4692-80A2-4F69EAAAE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25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18782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in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3DE7C46-EBCB-4558-B868-C6E743BAE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7474" y="640080"/>
            <a:ext cx="7229518" cy="51138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ED5FBCAA-65CF-CE8D-2A57-F07A559D61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5051" y="839520"/>
            <a:ext cx="6546596" cy="1729252"/>
          </a:xfrm>
        </p:spPr>
        <p:txBody>
          <a:bodyPr lIns="182880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AA471100-D8FC-C6A3-1AB4-9E0BBF5AA83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35050" y="2878052"/>
            <a:ext cx="3152775" cy="2557463"/>
          </a:xfrm>
        </p:spPr>
        <p:txBody>
          <a:bodyPr lIns="9144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31FFC008-9C4B-BB79-13EF-E3E28AF0285F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428872" y="2878052"/>
            <a:ext cx="3152775" cy="2557463"/>
          </a:xfrm>
        </p:spPr>
        <p:txBody>
          <a:bodyPr lIns="9144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4FE1E40-4668-3A25-AAEB-34B59D71BB2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556170" y="839520"/>
            <a:ext cx="2600779" cy="4915168"/>
          </a:xfrm>
          <a:noFill/>
        </p:spPr>
        <p:txBody>
          <a:bodyPr/>
          <a:lstStyle>
            <a:lvl1pPr marL="457200" indent="-457200">
              <a:spcBef>
                <a:spcPts val="1200"/>
              </a:spcBef>
              <a:spcAft>
                <a:spcPts val="200"/>
              </a:spcAft>
              <a:buFont typeface="+mj-lt"/>
              <a:buAutoNum type="arabicPeriod"/>
              <a:defRPr/>
            </a:lvl1pPr>
            <a:lvl2pPr marL="544068" indent="-342900">
              <a:spcBef>
                <a:spcPts val="1200"/>
              </a:spcBef>
              <a:spcAft>
                <a:spcPts val="200"/>
              </a:spcAft>
              <a:buFont typeface="+mj-lt"/>
              <a:buAutoNum type="arabicPeriod"/>
              <a:defRPr/>
            </a:lvl2pPr>
            <a:lvl3pPr marL="726948" indent="-342900">
              <a:spcBef>
                <a:spcPts val="1200"/>
              </a:spcBef>
              <a:spcAft>
                <a:spcPts val="200"/>
              </a:spcAft>
              <a:buFont typeface="+mj-lt"/>
              <a:buAutoNum type="arabicPeriod"/>
              <a:defRPr/>
            </a:lvl3pPr>
            <a:lvl4pPr marL="909828" indent="-342900">
              <a:spcBef>
                <a:spcPts val="1200"/>
              </a:spcBef>
              <a:spcAft>
                <a:spcPts val="200"/>
              </a:spcAft>
              <a:buFont typeface="+mj-lt"/>
              <a:buAutoNum type="arabicPeriod"/>
              <a:defRPr/>
            </a:lvl4pPr>
            <a:lvl5pPr marL="1092708" indent="-342900">
              <a:spcBef>
                <a:spcPts val="1200"/>
              </a:spcBef>
              <a:spcAft>
                <a:spcPts val="200"/>
              </a:spcAft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592754-9FDD-4637-8931-8898DCEA2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4A9276-3942-47EA-B16C-FEF66FB6F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92128" y="2723126"/>
            <a:ext cx="646743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1839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4E322D5-1CC3-400A-A187-55543F0E8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13">
            <a:extLst>
              <a:ext uri="{FF2B5EF4-FFF2-40B4-BE49-F238E27FC236}">
                <a16:creationId xmlns:a16="http://schemas.microsoft.com/office/drawing/2014/main" id="{EAD2187F-4097-47C0-8330-56262D32831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59485" y="640080"/>
            <a:ext cx="3690257" cy="2450676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523EF1-B104-45FE-925A-5C7906FA1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942633" y="3255512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A958037-C140-4697-8EAF-21C950A0EC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0936" y="640080"/>
            <a:ext cx="6912864" cy="5312664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44613BB0-E0E0-4B1C-9926-EBE53B5420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859485" y="3429000"/>
            <a:ext cx="3690257" cy="2440094"/>
          </a:xfrm>
        </p:spPr>
        <p:txBody>
          <a:bodyPr lIns="9144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66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32361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08489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65163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18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464DCA-A9BF-A892-3059-84E13570D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702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46308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67757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560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  <p:sldLayoutId id="2147483783" r:id="rId18"/>
    <p:sldLayoutId id="2147483784" r:id="rId19"/>
    <p:sldLayoutId id="2147483786" r:id="rId20"/>
    <p:sldLayoutId id="2147483788" r:id="rId2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aggle.com/datasets/jainaru/diversity-in-tech-companies/data.%20Accessed%2010%20June%202024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 group of people sitting at a table">
            <a:extLst>
              <a:ext uri="{FF2B5EF4-FFF2-40B4-BE49-F238E27FC236}">
                <a16:creationId xmlns:a16="http://schemas.microsoft.com/office/drawing/2014/main" id="{6BEAD192-141F-FDDE-021B-8674B81EEC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C834208-78D3-55FF-0568-AC7434753C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Diversity in Tech</a:t>
            </a:r>
            <a:br>
              <a:rPr lang="en-US" dirty="0"/>
            </a:br>
            <a:r>
              <a:rPr lang="en-US" sz="1800" dirty="0" err="1"/>
              <a:t>Neyda</a:t>
            </a:r>
            <a:r>
              <a:rPr lang="en-US" sz="1800" dirty="0"/>
              <a:t> Morales,  Carlos Ruiz, </a:t>
            </a:r>
            <a:br>
              <a:rPr lang="en-US" sz="1800" dirty="0"/>
            </a:br>
            <a:r>
              <a:rPr lang="en-US" sz="1800" dirty="0"/>
              <a:t>Paris Lee, Daniel </a:t>
            </a:r>
            <a:r>
              <a:rPr lang="en-US" sz="1800" dirty="0" err="1"/>
              <a:t>Purrier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June 10, 2024</a:t>
            </a:r>
          </a:p>
        </p:txBody>
      </p:sp>
    </p:spTree>
    <p:extLst>
      <p:ext uri="{BB962C8B-B14F-4D97-AF65-F5344CB8AC3E}">
        <p14:creationId xmlns:p14="http://schemas.microsoft.com/office/powerpoint/2010/main" val="2076879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4E4DB-AE98-AEB6-CF0A-50B50D318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Research Question 3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C7595-9F1F-A1FB-F1CD-5E1EAF28B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 vert="horz" lIns="0" tIns="45720" rIns="0" bIns="45720" rtlCol="0">
            <a:normAutofit/>
          </a:bodyPr>
          <a:lstStyle/>
          <a:p>
            <a:pPr>
              <a:buFont typeface="Calibri" panose="020F0502020204030204" pitchFamily="34" charset="0"/>
            </a:pPr>
            <a:r>
              <a:rPr lang="en-US" dirty="0"/>
              <a:t>How do Black people and Latino people compare over time? </a:t>
            </a:r>
          </a:p>
          <a:p>
            <a:pPr>
              <a:buFont typeface="Calibri" panose="020F0502020204030204" pitchFamily="34" charset="0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6C457C-9406-F61F-CABE-F5D262BDF1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34552" y="1168402"/>
            <a:ext cx="7457128" cy="4246745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37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8" descr="Business team brainstorming">
            <a:extLst>
              <a:ext uri="{FF2B5EF4-FFF2-40B4-BE49-F238E27FC236}">
                <a16:creationId xmlns:a16="http://schemas.microsoft.com/office/drawing/2014/main" id="{424B3BE0-07C0-D05C-0B61-4BE33E9E08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277" b="27277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B207F5D-5F40-264B-0403-3682CB3DC6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tIns="274320" rIns="822960" bIns="914400" anchor="b" anchorCtr="0"/>
          <a:lstStyle/>
          <a:p>
            <a:r>
              <a:rPr lang="en-US" dirty="0"/>
              <a:t>Linear &amp; Statistical Modeling</a:t>
            </a:r>
          </a:p>
        </p:txBody>
      </p:sp>
    </p:spTree>
    <p:extLst>
      <p:ext uri="{BB962C8B-B14F-4D97-AF65-F5344CB8AC3E}">
        <p14:creationId xmlns:p14="http://schemas.microsoft.com/office/powerpoint/2010/main" val="3042288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A06819-AA5B-295D-8572-4858952DA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Regression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83709-886B-3B06-E9F0-11D361B52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709" y="2927300"/>
            <a:ext cx="3205049" cy="2443580"/>
          </a:xfrm>
        </p:spPr>
        <p:txBody>
          <a:bodyPr vert="horz" lIns="0" tIns="45720" rIns="0" bIns="45720" rtlCol="0">
            <a:normAutofit/>
          </a:bodyPr>
          <a:lstStyle/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dirty="0"/>
              <a:t>Are companies that hire more Women more likely to hire Latino people?</a:t>
            </a:r>
          </a:p>
          <a:p>
            <a:pPr>
              <a:buFont typeface="Calibri" panose="020F0502020204030204" pitchFamily="34" charset="0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7467FC-E974-C775-6454-2AE27B1C72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53447" y="1114977"/>
            <a:ext cx="6892560" cy="428259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58A3C03-93FC-60E3-7FE0-DC3943035918}"/>
              </a:ext>
            </a:extLst>
          </p:cNvPr>
          <p:cNvSpPr txBox="1">
            <a:spLocks/>
          </p:cNvSpPr>
          <p:nvPr/>
        </p:nvSpPr>
        <p:spPr>
          <a:xfrm>
            <a:off x="5507078" y="6026384"/>
            <a:ext cx="3205049" cy="338083"/>
          </a:xfrm>
          <a:prstGeom prst="rect">
            <a:avLst/>
          </a:prstGeom>
        </p:spPr>
        <p:txBody>
          <a:bodyPr vert="horz" lIns="0" tIns="45720" rIns="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Tx/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Tx/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Tx/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sz="5600" dirty="0">
                <a:effectLst/>
                <a:latin typeface="var(--jp-code-font-family)"/>
              </a:rPr>
              <a:t>The </a:t>
            </a:r>
            <a:r>
              <a:rPr lang="en-US" sz="5600" dirty="0" err="1">
                <a:effectLst/>
                <a:latin typeface="var(--jp-code-font-family)"/>
              </a:rPr>
              <a:t>r-value</a:t>
            </a:r>
            <a:r>
              <a:rPr lang="en-US" sz="5600" dirty="0">
                <a:effectLst/>
                <a:latin typeface="var(--jp-code-font-family)"/>
              </a:rPr>
              <a:t> is: 0.12619415936237158 </a:t>
            </a:r>
          </a:p>
          <a:p>
            <a:pPr>
              <a:lnSpc>
                <a:spcPct val="90000"/>
              </a:lnSpc>
            </a:pPr>
            <a:br>
              <a:rPr lang="en-US" sz="500" dirty="0">
                <a:effectLst/>
              </a:rPr>
            </a:br>
            <a:endParaRPr lang="en-US" sz="500" dirty="0">
              <a:effectLst/>
            </a:endParaRPr>
          </a:p>
          <a:p>
            <a:pPr>
              <a:lnSpc>
                <a:spcPct val="90000"/>
              </a:lnSpc>
            </a:pPr>
            <a:br>
              <a:rPr lang="en-US" sz="500" dirty="0">
                <a:effectLst/>
              </a:rPr>
            </a:br>
            <a:endParaRPr lang="en-US" sz="5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80599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A06819-AA5B-295D-8572-4858952DA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Regression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83709-886B-3B06-E9F0-11D361B52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709" y="2927300"/>
            <a:ext cx="3205049" cy="2443580"/>
          </a:xfrm>
        </p:spPr>
        <p:txBody>
          <a:bodyPr vert="horz" lIns="0" tIns="45720" rIns="0" bIns="45720" rtlCol="0">
            <a:norm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Are companies that hire more Women more likely to hire Black people?</a:t>
            </a:r>
          </a:p>
          <a:p>
            <a:pPr>
              <a:buFont typeface="Calibri" panose="020F0502020204030204" pitchFamily="34" charset="0"/>
            </a:pP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58A3C03-93FC-60E3-7FE0-DC3943035918}"/>
              </a:ext>
            </a:extLst>
          </p:cNvPr>
          <p:cNvSpPr txBox="1">
            <a:spLocks/>
          </p:cNvSpPr>
          <p:nvPr/>
        </p:nvSpPr>
        <p:spPr>
          <a:xfrm>
            <a:off x="5507078" y="6026384"/>
            <a:ext cx="3205049" cy="338083"/>
          </a:xfrm>
          <a:prstGeom prst="rect">
            <a:avLst/>
          </a:prstGeom>
        </p:spPr>
        <p:txBody>
          <a:bodyPr vert="horz" lIns="0" tIns="45720" rIns="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Tx/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Tx/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Tx/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sz="5600" dirty="0">
                <a:effectLst/>
                <a:latin typeface="var(--jp-code-font-family)"/>
              </a:rPr>
              <a:t>The </a:t>
            </a:r>
            <a:r>
              <a:rPr lang="en-US" sz="5600" dirty="0" err="1">
                <a:effectLst/>
                <a:latin typeface="var(--jp-code-font-family)"/>
              </a:rPr>
              <a:t>r-value</a:t>
            </a:r>
            <a:r>
              <a:rPr lang="en-US" sz="5600" dirty="0">
                <a:effectLst/>
                <a:latin typeface="var(--jp-code-font-family)"/>
              </a:rPr>
              <a:t> is: 0.12619415936237158 </a:t>
            </a:r>
          </a:p>
          <a:p>
            <a:pPr>
              <a:lnSpc>
                <a:spcPct val="90000"/>
              </a:lnSpc>
            </a:pPr>
            <a:br>
              <a:rPr lang="en-US" sz="500" dirty="0">
                <a:effectLst/>
              </a:rPr>
            </a:br>
            <a:endParaRPr lang="en-US" sz="500" dirty="0">
              <a:effectLst/>
            </a:endParaRPr>
          </a:p>
          <a:p>
            <a:pPr>
              <a:lnSpc>
                <a:spcPct val="90000"/>
              </a:lnSpc>
            </a:pPr>
            <a:br>
              <a:rPr lang="en-US" sz="500" dirty="0">
                <a:effectLst/>
              </a:rPr>
            </a:br>
            <a:endParaRPr lang="en-US" sz="500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29CC09-494B-C825-DA28-A3E2A25E43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11122" y="833280"/>
            <a:ext cx="6997478" cy="434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309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BC488-F611-135B-CD18-3FAAEA0D5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Testing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342BB-299D-DE00-472E-E80A92824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82849"/>
            <a:ext cx="4747339" cy="3956692"/>
          </a:xfrm>
        </p:spPr>
        <p:txBody>
          <a:bodyPr>
            <a:normAutofit/>
          </a:bodyPr>
          <a:lstStyle/>
          <a:p>
            <a:r>
              <a:rPr lang="en-US" dirty="0"/>
              <a:t>Gender - Hypothesis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Null: There is no difference between Males vs Females working in Tech Companies.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Alternative: There is a difference between Males vs Females working in Tech Companies.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1FEC75-114E-7E0D-9BB9-18EEE72E3FBE}"/>
              </a:ext>
            </a:extLst>
          </p:cNvPr>
          <p:cNvSpPr txBox="1"/>
          <p:nvPr/>
        </p:nvSpPr>
        <p:spPr>
          <a:xfrm>
            <a:off x="6872140" y="2182849"/>
            <a:ext cx="4747339" cy="2636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Diversity - Hypothesis</a:t>
            </a:r>
          </a:p>
          <a:p>
            <a:pPr marL="342900" indent="-3429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Null: There is no difference in the averages between each diversity group.</a:t>
            </a:r>
          </a:p>
          <a:p>
            <a:pPr marL="342900" indent="-3429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Alternative: There is at least one difference in the averages between each diversity group.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887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BC488-F611-135B-CD18-3FAAEA0D5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342BB-299D-DE00-472E-E80A92824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1800" y="2418519"/>
            <a:ext cx="4143880" cy="3190429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We accept the alternative hypothesis – there is a significant difference between males and females across tech companies.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200" dirty="0" err="1"/>
              <a:t>TtestResult</a:t>
            </a:r>
            <a:endParaRPr lang="en-US" sz="1200" dirty="0"/>
          </a:p>
          <a:p>
            <a:pPr marL="726948" lvl="1" indent="-342900">
              <a:buFont typeface="Wingdings" panose="05000000000000000000" pitchFamily="2" charset="2"/>
              <a:buChar char="Ø"/>
            </a:pPr>
            <a:r>
              <a:rPr lang="en-US" sz="1200" dirty="0"/>
              <a:t>(statistic=20.573574726611028, </a:t>
            </a:r>
            <a:r>
              <a:rPr lang="en-US" sz="1200" dirty="0" err="1">
                <a:solidFill>
                  <a:schemeClr val="accent1"/>
                </a:solidFill>
              </a:rPr>
              <a:t>pvalue</a:t>
            </a:r>
            <a:r>
              <a:rPr lang="en-US" sz="1200" dirty="0">
                <a:solidFill>
                  <a:schemeClr val="accent1"/>
                </a:solidFill>
              </a:rPr>
              <a:t>=3.78484545338512e-49</a:t>
            </a:r>
            <a:r>
              <a:rPr lang="en-US" sz="1200" dirty="0"/>
              <a:t>, </a:t>
            </a:r>
            <a:r>
              <a:rPr lang="en-US" sz="1200" dirty="0" err="1"/>
              <a:t>df</a:t>
            </a:r>
            <a:r>
              <a:rPr lang="en-US" sz="1200" dirty="0"/>
              <a:t>=179.9993887209176)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3F438A-288A-E777-E3C4-17A98DEF6B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92731" y="2163996"/>
            <a:ext cx="5921105" cy="395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9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BC488-F611-135B-CD18-3FAAEA0D5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342BB-299D-DE00-472E-E80A92824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1799" y="2182849"/>
            <a:ext cx="4143880" cy="3859732"/>
          </a:xfrm>
        </p:spPr>
        <p:txBody>
          <a:bodyPr>
            <a:normAutofit/>
          </a:bodyPr>
          <a:lstStyle/>
          <a:p>
            <a:pPr marL="726948" lvl="1" indent="-342900">
              <a:buFont typeface="Wingdings" panose="05000000000000000000" pitchFamily="2" charset="2"/>
              <a:buChar char="Ø"/>
            </a:pPr>
            <a:endParaRPr lang="en-US" sz="12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We accept the alternative hypothesis – there is at least one diversity group with differences in the averages. </a:t>
            </a:r>
            <a:endParaRPr lang="en-US" sz="12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200" dirty="0" err="1"/>
              <a:t>FonewayResult</a:t>
            </a:r>
            <a:endParaRPr lang="en-US" sz="1200" dirty="0"/>
          </a:p>
          <a:p>
            <a:pPr marL="726948" lvl="1" indent="-342900">
              <a:buFont typeface="Wingdings" panose="05000000000000000000" pitchFamily="2" charset="2"/>
              <a:buChar char="Ø"/>
            </a:pPr>
            <a:r>
              <a:rPr lang="en-US" sz="1200" dirty="0"/>
              <a:t>(statistic=985.8325475532455,  </a:t>
            </a:r>
            <a:r>
              <a:rPr lang="en-US" sz="1200" dirty="0" err="1">
                <a:solidFill>
                  <a:schemeClr val="accent1"/>
                </a:solidFill>
              </a:rPr>
              <a:t>pvalue</a:t>
            </a:r>
            <a:r>
              <a:rPr lang="en-US" sz="1200" dirty="0">
                <a:solidFill>
                  <a:schemeClr val="accent1"/>
                </a:solidFill>
              </a:rPr>
              <a:t>=2.47133054e-316</a:t>
            </a:r>
            <a:r>
              <a:rPr lang="en-US" sz="1200" dirty="0"/>
              <a:t>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80F7C0-B03C-A7D1-F5C3-DE5FD869BE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87159" y="2182849"/>
            <a:ext cx="5924640" cy="370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64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group of logos of different brands&#10;&#10;Description automatically generated">
            <a:extLst>
              <a:ext uri="{FF2B5EF4-FFF2-40B4-BE49-F238E27FC236}">
                <a16:creationId xmlns:a16="http://schemas.microsoft.com/office/drawing/2014/main" id="{C0B66B37-F405-35BF-8843-95EB336F4012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633999" y="816754"/>
            <a:ext cx="6275667" cy="52244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56906" y="0"/>
            <a:ext cx="4641314" cy="6858000"/>
          </a:xfrm>
          <a:prstGeom prst="rect">
            <a:avLst/>
          </a:prstGeom>
          <a:solidFill>
            <a:srgbClr val="615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91CDF-C16E-D9FB-0490-6752F3BAC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1008992"/>
            <a:ext cx="3659246" cy="25172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Bias and Limitations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F8E5A-CF7D-4AEA-7B11-1CF53A729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6885" y="3847960"/>
            <a:ext cx="3659246" cy="2369959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r>
              <a:rPr lang="en-US" sz="1500" cap="all" spc="200" dirty="0">
                <a:solidFill>
                  <a:srgbClr val="FFFFFF"/>
                </a:solidFill>
              </a:rPr>
              <a:t>Small list of companies</a:t>
            </a:r>
          </a:p>
          <a:p>
            <a:r>
              <a:rPr lang="en-US" sz="1500" cap="all" spc="200" dirty="0">
                <a:solidFill>
                  <a:srgbClr val="FFFFFF"/>
                </a:solidFill>
              </a:rPr>
              <a:t>Company size not included</a:t>
            </a:r>
          </a:p>
          <a:p>
            <a:r>
              <a:rPr lang="en-US" sz="1500" cap="all" spc="200" dirty="0">
                <a:solidFill>
                  <a:srgbClr val="FFFFFF"/>
                </a:solidFill>
              </a:rPr>
              <a:t>Recent years not included</a:t>
            </a:r>
          </a:p>
          <a:p>
            <a:r>
              <a:rPr lang="en-US" sz="1500" cap="all" spc="200" dirty="0">
                <a:solidFill>
                  <a:srgbClr val="FFFFFF"/>
                </a:solidFill>
              </a:rPr>
              <a:t>Raw Numbers not included (only percentages)</a:t>
            </a:r>
          </a:p>
          <a:p>
            <a:r>
              <a:rPr lang="en-US" sz="1500" cap="all" spc="200" dirty="0">
                <a:solidFill>
                  <a:srgbClr val="FFFFFF"/>
                </a:solidFill>
              </a:rPr>
              <a:t>Intersectional data not included (ex: Latino female, Black Male)</a:t>
            </a:r>
          </a:p>
          <a:p>
            <a:r>
              <a:rPr lang="en-US" sz="1500" cap="all" spc="200" dirty="0">
                <a:solidFill>
                  <a:srgbClr val="FFFFFF"/>
                </a:solidFill>
              </a:rPr>
              <a:t>Values that were Undeclared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687093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670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416DB-BC4C-330B-1179-90F5684F6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pic>
        <p:nvPicPr>
          <p:cNvPr id="6" name="Content Placeholder 14" descr="Office clerk searching for files">
            <a:extLst>
              <a:ext uri="{FF2B5EF4-FFF2-40B4-BE49-F238E27FC236}">
                <a16:creationId xmlns:a16="http://schemas.microsoft.com/office/drawing/2014/main" id="{08637BD7-EBE7-9B0F-2D96-E02697A450F5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640888" y="288896"/>
            <a:ext cx="4064924" cy="2797233"/>
          </a:xfrm>
        </p:spPr>
      </p:pic>
      <p:pic>
        <p:nvPicPr>
          <p:cNvPr id="7" name="Content Placeholder 19" descr="Three women brainstorming">
            <a:extLst>
              <a:ext uri="{FF2B5EF4-FFF2-40B4-BE49-F238E27FC236}">
                <a16:creationId xmlns:a16="http://schemas.microsoft.com/office/drawing/2014/main" id="{C5646C18-01E0-75C8-7655-4411D8143C91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639763" y="3417230"/>
            <a:ext cx="4067175" cy="2800077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71E581-3C99-81DE-3F57-81E7595DC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Pull data that spans a longer period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Incorporate company size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Ensure that the data includes gender and race for each employee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Obtain data that is more gender inclusive (gender diversity)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Capture em</a:t>
            </a:r>
            <a:r>
              <a:rPr lang="en-US" dirty="0"/>
              <a:t>ployee satisfaction data: are minority employees happy in their respective companies?</a:t>
            </a:r>
          </a:p>
        </p:txBody>
      </p:sp>
    </p:spTree>
    <p:extLst>
      <p:ext uri="{BB962C8B-B14F-4D97-AF65-F5344CB8AC3E}">
        <p14:creationId xmlns:p14="http://schemas.microsoft.com/office/powerpoint/2010/main" val="1900868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5EE49-D1D1-AC61-F6C4-AA6B07CA6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079" y="4383463"/>
            <a:ext cx="10058400" cy="882637"/>
          </a:xfrm>
        </p:spPr>
        <p:txBody>
          <a:bodyPr>
            <a:noAutofit/>
          </a:bodyPr>
          <a:lstStyle/>
          <a:p>
            <a:r>
              <a:rPr lang="en-US" sz="4200" dirty="0"/>
              <a:t>Call to 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33048-22A9-D939-B26C-9E8EDF36E4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5435785"/>
            <a:ext cx="10058400" cy="109698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Tackle unconscious bias within the workplace and on individual teams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Introduce tech into more schools</a:t>
            </a:r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workshops, camps, clubs, and after school programs centered around technology</a:t>
            </a:r>
          </a:p>
        </p:txBody>
      </p:sp>
      <p:pic>
        <p:nvPicPr>
          <p:cNvPr id="7" name="Picture Placeholder 7" descr="Business man sitting at a desk">
            <a:extLst>
              <a:ext uri="{FF2B5EF4-FFF2-40B4-BE49-F238E27FC236}">
                <a16:creationId xmlns:a16="http://schemas.microsoft.com/office/drawing/2014/main" id="{44F51528-7C6C-676D-62ED-40AB97D9C5F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/>
        </p:blipFill>
        <p:spPr/>
      </p:pic>
      <p:pic>
        <p:nvPicPr>
          <p:cNvPr id="8" name="Picture Placeholder 9" descr="Handshake">
            <a:extLst>
              <a:ext uri="{FF2B5EF4-FFF2-40B4-BE49-F238E27FC236}">
                <a16:creationId xmlns:a16="http://schemas.microsoft.com/office/drawing/2014/main" id="{42986763-B4C8-5057-6222-0EC4939E710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/>
        </p:blipFill>
        <p:spPr/>
      </p:pic>
      <p:pic>
        <p:nvPicPr>
          <p:cNvPr id="9" name="Picture Placeholder 11" descr="A group of people meeting in a room and writing">
            <a:extLst>
              <a:ext uri="{FF2B5EF4-FFF2-40B4-BE49-F238E27FC236}">
                <a16:creationId xmlns:a16="http://schemas.microsoft.com/office/drawing/2014/main" id="{140AE90F-CD65-3895-59E8-B7606863E8F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" b="87"/>
          <a:stretch/>
        </p:blipFill>
        <p:spPr/>
      </p:pic>
    </p:spTree>
    <p:extLst>
      <p:ext uri="{BB962C8B-B14F-4D97-AF65-F5344CB8AC3E}">
        <p14:creationId xmlns:p14="http://schemas.microsoft.com/office/powerpoint/2010/main" val="1435895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44E67-57A4-9825-9E94-C2B258A68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C3D74-CBD0-AEEC-7CF1-ED875B10D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2600" dirty="0"/>
              <a:t>Thesis </a:t>
            </a:r>
          </a:p>
          <a:p>
            <a:r>
              <a:rPr lang="en-US" sz="2600" dirty="0"/>
              <a:t>Introducing our Data</a:t>
            </a:r>
          </a:p>
          <a:p>
            <a:r>
              <a:rPr lang="en-US" sz="2600" dirty="0"/>
              <a:t>Research Questions</a:t>
            </a:r>
          </a:p>
          <a:p>
            <a:r>
              <a:rPr lang="en-US" sz="2600" dirty="0"/>
              <a:t>Linear &amp; Statistical Modeling</a:t>
            </a:r>
          </a:p>
          <a:p>
            <a:r>
              <a:rPr lang="en-US" sz="2600" dirty="0"/>
              <a:t>Bias and Limitations</a:t>
            </a:r>
          </a:p>
          <a:p>
            <a:r>
              <a:rPr lang="en-US" sz="2600" dirty="0"/>
              <a:t>Future Work</a:t>
            </a:r>
          </a:p>
          <a:p>
            <a:r>
              <a:rPr lang="en-US" sz="2600" dirty="0"/>
              <a:t>Call to Action</a:t>
            </a:r>
          </a:p>
          <a:p>
            <a:r>
              <a:rPr lang="en-US" sz="2600" dirty="0"/>
              <a:t>Works Cited</a:t>
            </a:r>
          </a:p>
          <a:p>
            <a:r>
              <a:rPr lang="en-US" sz="2600" dirty="0"/>
              <a:t>Q&amp;A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63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613C2-6656-2A43-ABCE-B021D6A35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 Cited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388F45F-4CEA-2255-ACB1-3478FBC2A03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035050" y="2878052"/>
            <a:ext cx="6546596" cy="2557463"/>
          </a:xfrm>
        </p:spPr>
        <p:txBody>
          <a:bodyPr>
            <a:normAutofit fontScale="85000" lnSpcReduction="20000"/>
          </a:bodyPr>
          <a:lstStyle/>
          <a:p>
            <a:r>
              <a:rPr lang="en-US" sz="1400" b="0" i="0" u="sng" dirty="0" err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222529"/>
                </a:highlight>
                <a:latin typeface="Slack-Lato"/>
              </a:rPr>
              <a:t>Jainaru</a:t>
            </a:r>
            <a:r>
              <a:rPr lang="en-US" sz="1400" b="0" i="0" u="sng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222529"/>
                </a:highlight>
                <a:latin typeface="Slack-Lato"/>
              </a:rPr>
              <a:t>. </a:t>
            </a:r>
            <a:r>
              <a:rPr lang="en-US" sz="1400" b="1" i="0" u="sng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222529"/>
                </a:highlight>
                <a:latin typeface="Slack-Lato"/>
              </a:rPr>
              <a:t>"Diversity in Tech Companies." </a:t>
            </a:r>
            <a:r>
              <a:rPr lang="en-US" sz="1400" b="0" i="0" u="sng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222529"/>
                </a:highlight>
                <a:latin typeface="Slack-Lato"/>
              </a:rPr>
              <a:t>Kaggle, </a:t>
            </a:r>
            <a:r>
              <a:rPr lang="en-US" sz="1400" b="0" i="0" u="sng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222529"/>
                </a:highlight>
                <a:latin typeface="Slack-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www.kaggle.com/datasets/jainaru/diversity-in-tech-companies/data. Accessed 10 June 2024</a:t>
            </a:r>
            <a:r>
              <a:rPr lang="en-US" sz="1400" b="0" i="0" u="sng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222529"/>
                </a:highlight>
                <a:latin typeface="Slack-Lato"/>
              </a:rPr>
              <a:t>.</a:t>
            </a:r>
          </a:p>
          <a:p>
            <a:r>
              <a:rPr lang="en-US" sz="1400" b="1" i="0" u="sng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222529"/>
                </a:highlight>
                <a:latin typeface="Slack-Lato"/>
              </a:rPr>
              <a:t>"The Diversity Gap in Silicon Valley." </a:t>
            </a:r>
            <a:r>
              <a:rPr lang="en-US" sz="1400" b="0" i="0" u="sng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222529"/>
                </a:highlight>
                <a:latin typeface="Slack-Lato"/>
              </a:rPr>
              <a:t>Lee &amp; Low Books Blog, 12 Mar. 2015, blog.leeandlow.com/2015/03/12/the-diversity-gap-in-silicon-valley/. Accessed 10 June 2024.</a:t>
            </a:r>
          </a:p>
          <a:p>
            <a:r>
              <a:rPr lang="en-US" sz="1400" b="1" i="0" u="sng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222529"/>
                </a:highlight>
                <a:latin typeface="Slack-Lato"/>
              </a:rPr>
              <a:t>"Set Color for Each Violin in Violin Plot." </a:t>
            </a:r>
            <a:r>
              <a:rPr lang="en-US" sz="1400" b="0" i="0" u="sng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222529"/>
                </a:highlight>
                <a:latin typeface="Slack-Lato"/>
              </a:rPr>
              <a:t>Stack Overflow, stackoverflow.com/questions/34058188/set-color-for-each-violin-in-violin-plot. Accessed 10 June 2024.</a:t>
            </a:r>
          </a:p>
          <a:p>
            <a:r>
              <a:rPr lang="en-US" sz="1400" b="1" i="0" u="sng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222529"/>
                </a:highlight>
                <a:latin typeface="Slack-Lato"/>
              </a:rPr>
              <a:t>"The Gender Gap in Tech: Let’s Talk About It." </a:t>
            </a:r>
            <a:r>
              <a:rPr lang="en-US" sz="1400" b="0" i="0" u="sng" dirty="0" err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222529"/>
                </a:highlight>
                <a:latin typeface="Slack-Lato"/>
              </a:rPr>
              <a:t>Ironhack</a:t>
            </a:r>
            <a:r>
              <a:rPr lang="en-US" sz="1400" b="0" i="0" u="sng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222529"/>
                </a:highlight>
                <a:latin typeface="Slack-Lato"/>
              </a:rPr>
              <a:t> Blog, www.ironhack.com/gb/blog/the-gender-gap-in-tech-let-s-talk-about-it. Accessed 10 June 2024.</a:t>
            </a:r>
          </a:p>
          <a:p>
            <a:r>
              <a:rPr lang="en-US" sz="1400" b="0" i="0" u="sng" dirty="0" err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222529"/>
                </a:highlight>
                <a:latin typeface="Slack-Lato"/>
              </a:rPr>
              <a:t>Lardinois</a:t>
            </a:r>
            <a:r>
              <a:rPr lang="en-US" sz="1400" b="0" i="0" u="sng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222529"/>
                </a:highlight>
                <a:latin typeface="Slack-Lato"/>
              </a:rPr>
              <a:t>, Frederic. </a:t>
            </a:r>
            <a:r>
              <a:rPr lang="en-US" sz="1400" b="1" i="0" u="sng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222529"/>
                </a:highlight>
                <a:latin typeface="Slack-Lato"/>
              </a:rPr>
              <a:t>"Black, Latino People Are Being Left Out of the Tech Workforce." </a:t>
            </a:r>
            <a:r>
              <a:rPr lang="en-US" sz="1400" b="0" i="0" u="sng" dirty="0" err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222529"/>
                </a:highlight>
                <a:latin typeface="Slack-Lato"/>
              </a:rPr>
              <a:t>GovTech</a:t>
            </a:r>
            <a:r>
              <a:rPr lang="en-US" sz="1400" b="0" i="0" u="sng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222529"/>
                </a:highlight>
                <a:latin typeface="Slack-Lato"/>
              </a:rPr>
              <a:t>, www.govtech.com/workforce/black-latino-people-are-being-left-out-of-the-tech-workforce.html. Accessed 10 June 2024.</a:t>
            </a:r>
            <a:endParaRPr lang="en-US" sz="1400" u="sng" dirty="0">
              <a:solidFill>
                <a:schemeClr val="accent5">
                  <a:lumMod val="60000"/>
                  <a:lumOff val="40000"/>
                </a:schemeClr>
              </a:solidFill>
              <a:highlight>
                <a:srgbClr val="222529"/>
              </a:highlight>
              <a:latin typeface="Slack-Lato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22309C3-D1EC-FAF3-C7BF-F5FF58E6BD3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428872" y="2878052"/>
            <a:ext cx="2940919" cy="2557463"/>
          </a:xfrm>
        </p:spPr>
        <p:txBody>
          <a:bodyPr>
            <a:normAutofit/>
          </a:bodyPr>
          <a:lstStyle/>
          <a:p>
            <a:r>
              <a:rPr lang="en-US" sz="1400" b="0" i="0" dirty="0">
                <a:solidFill>
                  <a:srgbClr val="D1D2D3"/>
                </a:solidFill>
                <a:effectLst/>
                <a:highlight>
                  <a:srgbClr val="222529"/>
                </a:highlight>
                <a:latin typeface="Slack-Lato"/>
              </a:rPr>
              <a:t> </a:t>
            </a:r>
            <a:endParaRPr lang="en-US" sz="1400" dirty="0"/>
          </a:p>
        </p:txBody>
      </p:sp>
      <p:pic>
        <p:nvPicPr>
          <p:cNvPr id="5" name="Picture 4" descr="A poster with text and numbers&#10;&#10;Description automatically generated">
            <a:extLst>
              <a:ext uri="{FF2B5EF4-FFF2-40B4-BE49-F238E27FC236}">
                <a16:creationId xmlns:a16="http://schemas.microsoft.com/office/drawing/2014/main" id="{D3E38EFA-4226-9A69-D204-C51497E54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7978" y="839520"/>
            <a:ext cx="3487783" cy="472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030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erson standing in front of a group of people">
            <a:extLst>
              <a:ext uri="{FF2B5EF4-FFF2-40B4-BE49-F238E27FC236}">
                <a16:creationId xmlns:a16="http://schemas.microsoft.com/office/drawing/2014/main" id="{09326C02-AA2C-C412-E1A4-A2EAFAA84A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7" r="7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F5278DA-6C8A-199D-CC43-831ACF8AF1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7" y="2295525"/>
            <a:ext cx="7537703" cy="3335656"/>
          </a:xfrm>
        </p:spPr>
        <p:txBody>
          <a:bodyPr bIns="548640" anchor="b" anchorCtr="0"/>
          <a:lstStyle/>
          <a:p>
            <a:pPr algn="ctr"/>
            <a:r>
              <a:rPr lang="en-US" sz="1700" b="1" u="sng" dirty="0"/>
              <a:t>Findings</a:t>
            </a:r>
            <a:r>
              <a:rPr lang="en-US" sz="1700" b="1" dirty="0"/>
              <a:t>: </a:t>
            </a:r>
            <a:r>
              <a:rPr lang="en-US" sz="1700" dirty="0"/>
              <a:t>As the workforce is constantly changing, the analysis of this dataset allowed us to explore whether global diversity is reflected in tech workforces. Companies at large have seen more of a push for diversity, equity, and inclusion in the workplace. We found that over a 5-year period the male population was about twice the size of the female population.  The Latino and Black groups remained consistent at under 10% while the Asian group maintained itself at 20% and saw greater growth.  Additionally, we will discuss the limitations to our dataset and future work that can enhance this study. </a:t>
            </a:r>
          </a:p>
        </p:txBody>
      </p:sp>
    </p:spTree>
    <p:extLst>
      <p:ext uri="{BB962C8B-B14F-4D97-AF65-F5344CB8AC3E}">
        <p14:creationId xmlns:p14="http://schemas.microsoft.com/office/powerpoint/2010/main" val="4008823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C8C2A-D6A8-4036-9B23-884C34482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pic>
        <p:nvPicPr>
          <p:cNvPr id="6" name="Picture Placeholder 5" descr="People in the background shaking hands">
            <a:extLst>
              <a:ext uri="{FF2B5EF4-FFF2-40B4-BE49-F238E27FC236}">
                <a16:creationId xmlns:a16="http://schemas.microsoft.com/office/drawing/2014/main" id="{7152A34F-5793-48E6-BC6E-4B7215AA9A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" r="4"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55294-59B0-43EB-94D1-0BF9E1754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0" bIns="45720" rtlCol="0" anchor="t">
            <a:normAutofit/>
          </a:bodyPr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50743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BC488-F611-135B-CD18-3FAAEA0D5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 </a:t>
            </a:r>
            <a:r>
              <a:rPr lang="en-US" dirty="0" err="1"/>
              <a:t>ttest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342BB-299D-DE00-472E-E80A92824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0625" y="2182849"/>
            <a:ext cx="9965054" cy="395669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/>
              <a:t>White vs Asian: </a:t>
            </a:r>
            <a:r>
              <a:rPr lang="en-US" sz="1200" dirty="0" err="1"/>
              <a:t>TtestResult</a:t>
            </a:r>
            <a:r>
              <a:rPr lang="en-US" sz="1200" dirty="0"/>
              <a:t>(statistic=22.426127199064165, </a:t>
            </a:r>
            <a:r>
              <a:rPr lang="en-US" sz="1200" dirty="0" err="1">
                <a:solidFill>
                  <a:schemeClr val="accent1"/>
                </a:solidFill>
              </a:rPr>
              <a:t>pvalue</a:t>
            </a:r>
            <a:r>
              <a:rPr lang="en-US" sz="1200" dirty="0">
                <a:solidFill>
                  <a:schemeClr val="accent1"/>
                </a:solidFill>
              </a:rPr>
              <a:t>=3.4974324485005776e-53</a:t>
            </a:r>
            <a:r>
              <a:rPr lang="en-US" sz="1200" dirty="0"/>
              <a:t>, </a:t>
            </a:r>
            <a:r>
              <a:rPr lang="en-US" sz="1200" dirty="0" err="1"/>
              <a:t>df</a:t>
            </a:r>
            <a:r>
              <a:rPr lang="en-US" sz="1200" dirty="0"/>
              <a:t>=173.78741107942048)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/>
              <a:t>White vs Black: </a:t>
            </a:r>
            <a:r>
              <a:rPr lang="en-US" sz="1200" dirty="0" err="1"/>
              <a:t>TtestResult</a:t>
            </a:r>
            <a:r>
              <a:rPr lang="en-US" sz="1200" dirty="0"/>
              <a:t>(statistic=47.45100949423269, </a:t>
            </a:r>
            <a:r>
              <a:rPr lang="en-US" sz="1200" dirty="0" err="1">
                <a:solidFill>
                  <a:schemeClr val="accent1"/>
                </a:solidFill>
              </a:rPr>
              <a:t>pvalue</a:t>
            </a:r>
            <a:r>
              <a:rPr lang="en-US" sz="1200" dirty="0">
                <a:solidFill>
                  <a:schemeClr val="accent1"/>
                </a:solidFill>
              </a:rPr>
              <a:t>=6.374334017920352e-81</a:t>
            </a:r>
            <a:r>
              <a:rPr lang="en-US" sz="1200" dirty="0"/>
              <a:t>, </a:t>
            </a:r>
            <a:r>
              <a:rPr lang="en-US" sz="1200" dirty="0" err="1"/>
              <a:t>df</a:t>
            </a:r>
            <a:r>
              <a:rPr lang="en-US" sz="1200" dirty="0"/>
              <a:t>=122.98495278778121)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/>
              <a:t>White vs Latino: </a:t>
            </a:r>
            <a:r>
              <a:rPr lang="en-US" sz="1200" dirty="0" err="1"/>
              <a:t>TtestResult</a:t>
            </a:r>
            <a:r>
              <a:rPr lang="en-US" sz="1200" dirty="0"/>
              <a:t>(statistic=46.29135565132039, </a:t>
            </a:r>
            <a:r>
              <a:rPr lang="en-US" sz="1200" dirty="0" err="1">
                <a:solidFill>
                  <a:schemeClr val="accent1"/>
                </a:solidFill>
              </a:rPr>
              <a:t>pvalue</a:t>
            </a:r>
            <a:r>
              <a:rPr lang="en-US" sz="1200" dirty="0">
                <a:solidFill>
                  <a:schemeClr val="accent1"/>
                </a:solidFill>
              </a:rPr>
              <a:t>=4.13282193180125e-78</a:t>
            </a:r>
            <a:r>
              <a:rPr lang="en-US" sz="1200" dirty="0"/>
              <a:t>, </a:t>
            </a:r>
            <a:r>
              <a:rPr lang="en-US" sz="1200" dirty="0" err="1"/>
              <a:t>df</a:t>
            </a:r>
            <a:r>
              <a:rPr lang="en-US" sz="1200" dirty="0"/>
              <a:t>=119.3735241720709)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/>
              <a:t>White vs Multi: </a:t>
            </a:r>
            <a:r>
              <a:rPr lang="en-US" sz="1200" dirty="0" err="1"/>
              <a:t>TtestResult</a:t>
            </a:r>
            <a:r>
              <a:rPr lang="en-US" sz="1200" dirty="0"/>
              <a:t>(statistic=51.99438750290772</a:t>
            </a:r>
            <a:r>
              <a:rPr lang="en-US" sz="1200" dirty="0">
                <a:solidFill>
                  <a:schemeClr val="accent1"/>
                </a:solidFill>
              </a:rPr>
              <a:t>, </a:t>
            </a:r>
            <a:r>
              <a:rPr lang="en-US" sz="1200" dirty="0" err="1">
                <a:solidFill>
                  <a:schemeClr val="accent1"/>
                </a:solidFill>
              </a:rPr>
              <a:t>pvalue</a:t>
            </a:r>
            <a:r>
              <a:rPr lang="en-US" sz="1200" dirty="0">
                <a:solidFill>
                  <a:schemeClr val="accent1"/>
                </a:solidFill>
              </a:rPr>
              <a:t>=4.870119400677852e-79</a:t>
            </a:r>
            <a:r>
              <a:rPr lang="en-US" sz="1200" dirty="0"/>
              <a:t>, </a:t>
            </a:r>
            <a:r>
              <a:rPr lang="en-US" sz="1200" dirty="0" err="1"/>
              <a:t>df</a:t>
            </a:r>
            <a:r>
              <a:rPr lang="en-US" sz="1200" dirty="0"/>
              <a:t>=109.537654889487)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/>
              <a:t>White vs Other: </a:t>
            </a:r>
            <a:r>
              <a:rPr lang="en-US" sz="1200" dirty="0" err="1"/>
              <a:t>TtestResult</a:t>
            </a:r>
            <a:r>
              <a:rPr lang="en-US" sz="1200" dirty="0"/>
              <a:t>(statistic=55.316345330041564, </a:t>
            </a:r>
            <a:r>
              <a:rPr lang="en-US" sz="1200" dirty="0" err="1">
                <a:solidFill>
                  <a:schemeClr val="accent1"/>
                </a:solidFill>
              </a:rPr>
              <a:t>pvalue</a:t>
            </a:r>
            <a:r>
              <a:rPr lang="en-US" sz="1200" dirty="0">
                <a:solidFill>
                  <a:schemeClr val="accent1"/>
                </a:solidFill>
              </a:rPr>
              <a:t>=3.910652332452989e-73</a:t>
            </a:r>
            <a:r>
              <a:rPr lang="en-US" sz="1200" dirty="0"/>
              <a:t>, </a:t>
            </a:r>
            <a:r>
              <a:rPr lang="en-US" sz="1200" dirty="0" err="1"/>
              <a:t>df</a:t>
            </a:r>
            <a:r>
              <a:rPr lang="en-US" sz="1200" dirty="0"/>
              <a:t>=93.31475419432466)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/>
              <a:t>White vs Undeclared: </a:t>
            </a:r>
            <a:r>
              <a:rPr lang="en-US" sz="1200" dirty="0" err="1"/>
              <a:t>TtestResult</a:t>
            </a:r>
            <a:r>
              <a:rPr lang="en-US" sz="1200" dirty="0"/>
              <a:t>(statistic=55.69860802269435, </a:t>
            </a:r>
            <a:r>
              <a:rPr lang="en-US" sz="1200" dirty="0" err="1">
                <a:solidFill>
                  <a:schemeClr val="accent1"/>
                </a:solidFill>
              </a:rPr>
              <a:t>pvalue</a:t>
            </a:r>
            <a:r>
              <a:rPr lang="en-US" sz="1200" dirty="0">
                <a:solidFill>
                  <a:schemeClr val="accent1"/>
                </a:solidFill>
              </a:rPr>
              <a:t>=7.557267383459079e-75</a:t>
            </a:r>
            <a:r>
              <a:rPr lang="en-US" sz="1200" dirty="0"/>
              <a:t>, </a:t>
            </a:r>
            <a:r>
              <a:rPr lang="en-US" sz="1200" dirty="0" err="1"/>
              <a:t>df</a:t>
            </a:r>
            <a:r>
              <a:rPr lang="en-US" sz="1200" dirty="0"/>
              <a:t>=95.9104106591678)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/>
              <a:t>Asian vs Black: </a:t>
            </a:r>
            <a:r>
              <a:rPr lang="en-US" sz="1200" dirty="0" err="1"/>
              <a:t>TtestResult</a:t>
            </a:r>
            <a:r>
              <a:rPr lang="en-US" sz="1200" dirty="0"/>
              <a:t>(statistic=12.852924987195221, </a:t>
            </a:r>
            <a:r>
              <a:rPr lang="en-US" sz="1200" dirty="0" err="1">
                <a:solidFill>
                  <a:schemeClr val="accent1"/>
                </a:solidFill>
              </a:rPr>
              <a:t>pvalue</a:t>
            </a:r>
            <a:r>
              <a:rPr lang="en-US" sz="1200" dirty="0">
                <a:solidFill>
                  <a:schemeClr val="accent1"/>
                </a:solidFill>
              </a:rPr>
              <a:t>=7.644253536628321e-24</a:t>
            </a:r>
            <a:r>
              <a:rPr lang="en-US" sz="1200" dirty="0"/>
              <a:t>, </a:t>
            </a:r>
            <a:r>
              <a:rPr lang="en-US" sz="1200" dirty="0" err="1"/>
              <a:t>df</a:t>
            </a:r>
            <a:r>
              <a:rPr lang="en-US" sz="1200" dirty="0"/>
              <a:t>=112.92177336927801)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/>
              <a:t>Asian vs Latino: </a:t>
            </a:r>
            <a:r>
              <a:rPr lang="en-US" sz="1200" dirty="0" err="1"/>
              <a:t>TtestResult</a:t>
            </a:r>
            <a:r>
              <a:rPr lang="en-US" sz="1200" dirty="0"/>
              <a:t>(statistic=11.581759018419703, </a:t>
            </a:r>
            <a:r>
              <a:rPr lang="en-US" sz="1200" dirty="0" err="1">
                <a:solidFill>
                  <a:schemeClr val="accent1"/>
                </a:solidFill>
              </a:rPr>
              <a:t>pvalue</a:t>
            </a:r>
            <a:r>
              <a:rPr lang="en-US" sz="1200" dirty="0">
                <a:solidFill>
                  <a:schemeClr val="accent1"/>
                </a:solidFill>
              </a:rPr>
              <a:t>=8.827328477772503e-21</a:t>
            </a:r>
            <a:r>
              <a:rPr lang="en-US" sz="1200" dirty="0"/>
              <a:t>, </a:t>
            </a:r>
            <a:r>
              <a:rPr lang="en-US" sz="1200" dirty="0" err="1"/>
              <a:t>df</a:t>
            </a:r>
            <a:r>
              <a:rPr lang="en-US" sz="1200" dirty="0"/>
              <a:t>=110.3300092458146)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/>
              <a:t>Asian vs Multi: </a:t>
            </a:r>
            <a:r>
              <a:rPr lang="en-US" sz="1200" dirty="0" err="1"/>
              <a:t>TtestResult</a:t>
            </a:r>
            <a:r>
              <a:rPr lang="en-US" sz="1200" dirty="0"/>
              <a:t>(statistic=15.577446894105972, </a:t>
            </a:r>
            <a:r>
              <a:rPr lang="en-US" sz="1200" dirty="0" err="1">
                <a:solidFill>
                  <a:schemeClr val="accent1"/>
                </a:solidFill>
              </a:rPr>
              <a:t>pvalue</a:t>
            </a:r>
            <a:r>
              <a:rPr lang="en-US" sz="1200" dirty="0">
                <a:solidFill>
                  <a:schemeClr val="accent1"/>
                </a:solidFill>
              </a:rPr>
              <a:t>=6.992841235175281e-29</a:t>
            </a:r>
            <a:r>
              <a:rPr lang="en-US" sz="1200" dirty="0"/>
              <a:t>, </a:t>
            </a:r>
            <a:r>
              <a:rPr lang="en-US" sz="1200" dirty="0" err="1"/>
              <a:t>df</a:t>
            </a:r>
            <a:r>
              <a:rPr lang="en-US" sz="1200" dirty="0"/>
              <a:t>=103.40989499464588)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/>
              <a:t>Asian vs Other: </a:t>
            </a:r>
            <a:r>
              <a:rPr lang="en-US" sz="1200" dirty="0" err="1"/>
              <a:t>TtestResult</a:t>
            </a:r>
            <a:r>
              <a:rPr lang="en-US" sz="1200" dirty="0"/>
              <a:t>(statistic=16.909733828894062, </a:t>
            </a:r>
            <a:r>
              <a:rPr lang="en-US" sz="1200" dirty="0" err="1">
                <a:solidFill>
                  <a:schemeClr val="accent1"/>
                </a:solidFill>
              </a:rPr>
              <a:t>pvalue</a:t>
            </a:r>
            <a:r>
              <a:rPr lang="en-US" sz="1200" dirty="0">
                <a:solidFill>
                  <a:schemeClr val="accent1"/>
                </a:solidFill>
              </a:rPr>
              <a:t>=5.166342130749162e-30</a:t>
            </a:r>
            <a:r>
              <a:rPr lang="en-US" sz="1200" dirty="0"/>
              <a:t>, </a:t>
            </a:r>
            <a:r>
              <a:rPr lang="en-US" sz="1200" dirty="0" err="1"/>
              <a:t>df</a:t>
            </a:r>
            <a:r>
              <a:rPr lang="en-US" sz="1200" dirty="0"/>
              <a:t>=92.26101951932218)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/>
              <a:t>Asian vs Undeclared: </a:t>
            </a:r>
            <a:r>
              <a:rPr lang="en-US" sz="1200" dirty="0" err="1"/>
              <a:t>TtestResult</a:t>
            </a:r>
            <a:r>
              <a:rPr lang="en-US" sz="1200" dirty="0"/>
              <a:t>(statistic=17.467632811843643, </a:t>
            </a:r>
            <a:r>
              <a:rPr lang="en-US" sz="1200" dirty="0" err="1">
                <a:solidFill>
                  <a:schemeClr val="accent1"/>
                </a:solidFill>
              </a:rPr>
              <a:t>pvalue</a:t>
            </a:r>
            <a:r>
              <a:rPr lang="en-US" sz="1200" dirty="0">
                <a:solidFill>
                  <a:schemeClr val="accent1"/>
                </a:solidFill>
              </a:rPr>
              <a:t>=2.8276886801936257e-31</a:t>
            </a:r>
            <a:r>
              <a:rPr lang="en-US" sz="1200" dirty="0"/>
              <a:t>, </a:t>
            </a:r>
            <a:r>
              <a:rPr lang="en-US" sz="1200" dirty="0" err="1"/>
              <a:t>df</a:t>
            </a:r>
            <a:r>
              <a:rPr lang="en-US" sz="1200" dirty="0"/>
              <a:t>=94.03313383302206)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/>
              <a:t>Black vs Latino: </a:t>
            </a:r>
            <a:r>
              <a:rPr lang="en-US" sz="1200" dirty="0" err="1"/>
              <a:t>TtestResult</a:t>
            </a:r>
            <a:r>
              <a:rPr lang="en-US" sz="1200" dirty="0"/>
              <a:t>(statistic=-2.9021422691618346, </a:t>
            </a:r>
            <a:r>
              <a:rPr lang="en-US" sz="1200" dirty="0" err="1">
                <a:solidFill>
                  <a:schemeClr val="accent1"/>
                </a:solidFill>
              </a:rPr>
              <a:t>pvalue</a:t>
            </a:r>
            <a:r>
              <a:rPr lang="en-US" sz="1200" dirty="0">
                <a:solidFill>
                  <a:schemeClr val="accent1"/>
                </a:solidFill>
              </a:rPr>
              <a:t>=0.004171105579260181</a:t>
            </a:r>
            <a:r>
              <a:rPr lang="en-US" sz="1200" dirty="0"/>
              <a:t>, </a:t>
            </a:r>
            <a:r>
              <a:rPr lang="en-US" sz="1200" dirty="0" err="1"/>
              <a:t>df</a:t>
            </a:r>
            <a:r>
              <a:rPr lang="en-US" sz="1200" dirty="0"/>
              <a:t>=179.31680824799332)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/>
              <a:t>Black vs Multi: </a:t>
            </a:r>
            <a:r>
              <a:rPr lang="en-US" sz="1200" dirty="0" err="1"/>
              <a:t>TtestResult</a:t>
            </a:r>
            <a:r>
              <a:rPr lang="en-US" sz="1200" dirty="0"/>
              <a:t>(statistic=5.509231046627633, </a:t>
            </a:r>
            <a:r>
              <a:rPr lang="en-US" sz="1200" dirty="0" err="1">
                <a:solidFill>
                  <a:schemeClr val="accent1"/>
                </a:solidFill>
              </a:rPr>
              <a:t>pvalue</a:t>
            </a:r>
            <a:r>
              <a:rPr lang="en-US" sz="1200" dirty="0">
                <a:solidFill>
                  <a:schemeClr val="accent1"/>
                </a:solidFill>
              </a:rPr>
              <a:t>=1.3317013546634914e-07</a:t>
            </a:r>
            <a:r>
              <a:rPr lang="en-US" sz="1200" dirty="0"/>
              <a:t>, </a:t>
            </a:r>
            <a:r>
              <a:rPr lang="en-US" sz="1200" dirty="0" err="1"/>
              <a:t>df</a:t>
            </a:r>
            <a:r>
              <a:rPr lang="en-US" sz="1200" dirty="0"/>
              <a:t>=168.02727152668047)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/>
              <a:t>Black vs Other: </a:t>
            </a:r>
            <a:r>
              <a:rPr lang="en-US" sz="1200" dirty="0" err="1"/>
              <a:t>TtestResult</a:t>
            </a:r>
            <a:r>
              <a:rPr lang="en-US" sz="1200" dirty="0"/>
              <a:t>(statistic=8.904425131520638</a:t>
            </a:r>
            <a:r>
              <a:rPr lang="en-US" sz="1200" dirty="0">
                <a:solidFill>
                  <a:schemeClr val="accent1"/>
                </a:solidFill>
              </a:rPr>
              <a:t>, </a:t>
            </a:r>
            <a:r>
              <a:rPr lang="en-US" sz="1200" dirty="0" err="1">
                <a:solidFill>
                  <a:schemeClr val="accent1"/>
                </a:solidFill>
              </a:rPr>
              <a:t>pvalue</a:t>
            </a:r>
            <a:r>
              <a:rPr lang="en-US" sz="1200" dirty="0">
                <a:solidFill>
                  <a:schemeClr val="accent1"/>
                </a:solidFill>
              </a:rPr>
              <a:t>=1.4956780083145585e-14</a:t>
            </a:r>
            <a:r>
              <a:rPr lang="en-US" sz="1200" dirty="0"/>
              <a:t>, </a:t>
            </a:r>
            <a:r>
              <a:rPr lang="en-US" sz="1200" dirty="0" err="1"/>
              <a:t>df</a:t>
            </a:r>
            <a:r>
              <a:rPr lang="en-US" sz="1200" dirty="0"/>
              <a:t>=107.30242991242221)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/>
              <a:t>Black vs Undeclared: </a:t>
            </a:r>
            <a:r>
              <a:rPr lang="en-US" sz="1200" dirty="0" err="1"/>
              <a:t>TtestResult</a:t>
            </a:r>
            <a:r>
              <a:rPr lang="en-US" sz="1200" dirty="0"/>
              <a:t>(statistic=10.270102429424778, </a:t>
            </a:r>
            <a:r>
              <a:rPr lang="en-US" sz="1200" dirty="0" err="1">
                <a:solidFill>
                  <a:schemeClr val="accent1"/>
                </a:solidFill>
              </a:rPr>
              <a:t>pvalue</a:t>
            </a:r>
            <a:r>
              <a:rPr lang="en-US" sz="1200" dirty="0">
                <a:solidFill>
                  <a:schemeClr val="accent1"/>
                </a:solidFill>
              </a:rPr>
              <a:t>=3.7853392676111054e-18</a:t>
            </a:r>
            <a:r>
              <a:rPr lang="en-US" sz="1200" dirty="0"/>
              <a:t>, </a:t>
            </a:r>
            <a:r>
              <a:rPr lang="en-US" sz="1200" dirty="0" err="1"/>
              <a:t>df</a:t>
            </a:r>
            <a:r>
              <a:rPr lang="en-US" sz="1200" dirty="0"/>
              <a:t>=120.25779691951077)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/>
              <a:t>Latino vs Multi: </a:t>
            </a:r>
            <a:r>
              <a:rPr lang="en-US" sz="1200" dirty="0" err="1"/>
              <a:t>TtestResult</a:t>
            </a:r>
            <a:r>
              <a:rPr lang="en-US" sz="1200" dirty="0"/>
              <a:t>(statistic=9.017914867341968, </a:t>
            </a:r>
            <a:r>
              <a:rPr lang="en-US" sz="1200" dirty="0" err="1">
                <a:solidFill>
                  <a:schemeClr val="accent1"/>
                </a:solidFill>
              </a:rPr>
              <a:t>pvalue</a:t>
            </a:r>
            <a:r>
              <a:rPr lang="en-US" sz="1200" dirty="0">
                <a:solidFill>
                  <a:schemeClr val="accent1"/>
                </a:solidFill>
              </a:rPr>
              <a:t>=3.608912970795619e-16</a:t>
            </a:r>
            <a:r>
              <a:rPr lang="en-US" sz="1200" dirty="0"/>
              <a:t>, </a:t>
            </a:r>
            <a:r>
              <a:rPr lang="en-US" sz="1200" dirty="0" err="1"/>
              <a:t>df</a:t>
            </a:r>
            <a:r>
              <a:rPr lang="en-US" sz="1200" dirty="0"/>
              <a:t>=172.49074872237733)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/>
              <a:t>Latino vs Other: </a:t>
            </a:r>
            <a:r>
              <a:rPr lang="en-US" sz="1200" dirty="0" err="1"/>
              <a:t>TtestResult</a:t>
            </a:r>
            <a:r>
              <a:rPr lang="en-US" sz="1200" dirty="0"/>
              <a:t>(statistic=13.439520313134684, </a:t>
            </a:r>
            <a:r>
              <a:rPr lang="en-US" sz="1200" dirty="0" err="1">
                <a:solidFill>
                  <a:schemeClr val="accent1"/>
                </a:solidFill>
              </a:rPr>
              <a:t>pvalue</a:t>
            </a:r>
            <a:r>
              <a:rPr lang="en-US" sz="1200" dirty="0">
                <a:solidFill>
                  <a:schemeClr val="accent1"/>
                </a:solidFill>
              </a:rPr>
              <a:t>=6.477281620974978e-25</a:t>
            </a:r>
            <a:r>
              <a:rPr lang="en-US" sz="1200" dirty="0"/>
              <a:t>, </a:t>
            </a:r>
            <a:r>
              <a:rPr lang="en-US" sz="1200" dirty="0" err="1"/>
              <a:t>df</a:t>
            </a:r>
            <a:r>
              <a:rPr lang="en-US" sz="1200" dirty="0"/>
              <a:t>=109.52785001293975)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/>
              <a:t>Latino vs Undeclared: </a:t>
            </a:r>
            <a:r>
              <a:rPr lang="en-US" sz="1200" dirty="0" err="1"/>
              <a:t>TtestResult</a:t>
            </a:r>
            <a:r>
              <a:rPr lang="en-US" sz="1200" dirty="0"/>
              <a:t>(statistic=14.69482678067052, </a:t>
            </a:r>
            <a:r>
              <a:rPr lang="en-US" sz="1200" dirty="0" err="1">
                <a:solidFill>
                  <a:schemeClr val="accent1"/>
                </a:solidFill>
              </a:rPr>
              <a:t>pvalue</a:t>
            </a:r>
            <a:r>
              <a:rPr lang="en-US" sz="1200" dirty="0">
                <a:solidFill>
                  <a:schemeClr val="accent1"/>
                </a:solidFill>
              </a:rPr>
              <a:t>=6.301597651996616e-29</a:t>
            </a:r>
            <a:r>
              <a:rPr lang="en-US" sz="1200" dirty="0"/>
              <a:t>, </a:t>
            </a:r>
            <a:r>
              <a:rPr lang="en-US" sz="1200" dirty="0" err="1"/>
              <a:t>df</a:t>
            </a:r>
            <a:r>
              <a:rPr lang="en-US" sz="1200" dirty="0"/>
              <a:t>=123.96164151053163)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/>
              <a:t>Multi vs Other: </a:t>
            </a:r>
            <a:r>
              <a:rPr lang="en-US" sz="1200" dirty="0" err="1"/>
              <a:t>TtestResult</a:t>
            </a:r>
            <a:r>
              <a:rPr lang="en-US" sz="1200" dirty="0"/>
              <a:t>(statistic=2.9252353848152</a:t>
            </a:r>
            <a:r>
              <a:rPr lang="en-US" sz="1200" dirty="0">
                <a:solidFill>
                  <a:schemeClr val="tx1"/>
                </a:solidFill>
              </a:rPr>
              <a:t>5, </a:t>
            </a:r>
            <a:r>
              <a:rPr lang="en-US" sz="1200" dirty="0" err="1">
                <a:solidFill>
                  <a:schemeClr val="accent1"/>
                </a:solidFill>
              </a:rPr>
              <a:t>pvalue</a:t>
            </a:r>
            <a:r>
              <a:rPr lang="en-US" sz="1200" dirty="0">
                <a:solidFill>
                  <a:schemeClr val="accent1"/>
                </a:solidFill>
              </a:rPr>
              <a:t>=0.004120717814921395</a:t>
            </a:r>
            <a:r>
              <a:rPr lang="en-US" sz="1200" dirty="0"/>
              <a:t>, </a:t>
            </a:r>
            <a:r>
              <a:rPr lang="en-US" sz="1200" dirty="0" err="1"/>
              <a:t>df</a:t>
            </a:r>
            <a:r>
              <a:rPr lang="en-US" sz="1200" dirty="0"/>
              <a:t>=119.35924965926462)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/>
              <a:t>Multi vs Undeclared: </a:t>
            </a:r>
            <a:r>
              <a:rPr lang="en-US" sz="1200" dirty="0" err="1"/>
              <a:t>TtestResult</a:t>
            </a:r>
            <a:r>
              <a:rPr lang="en-US" sz="1200" dirty="0"/>
              <a:t>(statistic=4.846109485972371, </a:t>
            </a:r>
            <a:r>
              <a:rPr lang="en-US" sz="1200" dirty="0" err="1">
                <a:solidFill>
                  <a:schemeClr val="accent1"/>
                </a:solidFill>
              </a:rPr>
              <a:t>pvalue</a:t>
            </a:r>
            <a:r>
              <a:rPr lang="en-US" sz="1200" dirty="0">
                <a:solidFill>
                  <a:schemeClr val="accent1"/>
                </a:solidFill>
              </a:rPr>
              <a:t>=3.3103904655276187e-06</a:t>
            </a:r>
            <a:r>
              <a:rPr lang="en-US" sz="1200" dirty="0"/>
              <a:t>, </a:t>
            </a:r>
            <a:r>
              <a:rPr lang="en-US" sz="1200" dirty="0" err="1"/>
              <a:t>df</a:t>
            </a:r>
            <a:r>
              <a:rPr lang="en-US" sz="1200" dirty="0"/>
              <a:t>=139.43501659992066)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/>
              <a:t>Other vs Undeclared: </a:t>
            </a:r>
            <a:r>
              <a:rPr lang="en-US" sz="1200" dirty="0" err="1"/>
              <a:t>TtestResult</a:t>
            </a:r>
            <a:r>
              <a:rPr lang="en-US" sz="1200" dirty="0"/>
              <a:t>(statistic=3.457792920018384, </a:t>
            </a:r>
            <a:r>
              <a:rPr lang="en-US" sz="1200" dirty="0" err="1">
                <a:solidFill>
                  <a:schemeClr val="accent1"/>
                </a:solidFill>
              </a:rPr>
              <a:t>pvalue</a:t>
            </a:r>
            <a:r>
              <a:rPr lang="en-US" sz="1200" dirty="0">
                <a:solidFill>
                  <a:schemeClr val="accent1"/>
                </a:solidFill>
              </a:rPr>
              <a:t>=0.0006911859728477218</a:t>
            </a:r>
            <a:r>
              <a:rPr lang="en-US" sz="1200" dirty="0"/>
              <a:t>, </a:t>
            </a:r>
            <a:r>
              <a:rPr lang="en-US" sz="1200" dirty="0" err="1"/>
              <a:t>df</a:t>
            </a:r>
            <a:r>
              <a:rPr lang="en-US" sz="1200" dirty="0"/>
              <a:t>=166.76559172686433)</a:t>
            </a:r>
          </a:p>
        </p:txBody>
      </p:sp>
    </p:spTree>
    <p:extLst>
      <p:ext uri="{BB962C8B-B14F-4D97-AF65-F5344CB8AC3E}">
        <p14:creationId xmlns:p14="http://schemas.microsoft.com/office/powerpoint/2010/main" val="1054407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erson standing in front of a group of people">
            <a:extLst>
              <a:ext uri="{FF2B5EF4-FFF2-40B4-BE49-F238E27FC236}">
                <a16:creationId xmlns:a16="http://schemas.microsoft.com/office/drawing/2014/main" id="{09326C02-AA2C-C412-E1A4-A2EAFAA84A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7" r="7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F5278DA-6C8A-199D-CC43-831ACF8AF1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7" y="2295525"/>
            <a:ext cx="7537703" cy="3335656"/>
          </a:xfrm>
        </p:spPr>
        <p:txBody>
          <a:bodyPr bIns="548640" anchor="b" anchorCtr="0"/>
          <a:lstStyle/>
          <a:p>
            <a:pPr algn="ctr"/>
            <a:r>
              <a:rPr lang="en-US" sz="1700" b="1" u="sng" dirty="0"/>
              <a:t>Thesis:</a:t>
            </a:r>
            <a:r>
              <a:rPr lang="en-US" sz="1700" b="1" dirty="0"/>
              <a:t> </a:t>
            </a:r>
            <a:r>
              <a:rPr lang="en-US" sz="1700" dirty="0"/>
              <a:t>Is global diversity reflected in Tech workforce?  </a:t>
            </a:r>
            <a:br>
              <a:rPr lang="en-US" sz="1700" dirty="0"/>
            </a:br>
            <a:br>
              <a:rPr lang="en-US" sz="1700" b="1" dirty="0"/>
            </a:br>
            <a:r>
              <a:rPr lang="en-US" sz="1700" b="1" u="sng" dirty="0"/>
              <a:t>Findings</a:t>
            </a:r>
            <a:r>
              <a:rPr lang="en-US" sz="1700" b="1" dirty="0"/>
              <a:t>: </a:t>
            </a:r>
            <a:r>
              <a:rPr lang="en-US" sz="1700" dirty="0"/>
              <a:t>As the workforce is constantly changing, the analysis of this dataset allowed us to explore whether global diversity is reflected in tech workforces. Companies at large have seen more of a push for diversity, equity, and inclusion in the workplace. We found that over a 5-year period the male population was about twice the size of the female population.  The Latino and Black groups remained consistent at under 10% while the Asian group maintained itself at 20% and saw greater growth.  Additionally, we will discuss the limitations to our dataset and future work that can enhance this study. </a:t>
            </a:r>
          </a:p>
        </p:txBody>
      </p:sp>
    </p:spTree>
    <p:extLst>
      <p:ext uri="{BB962C8B-B14F-4D97-AF65-F5344CB8AC3E}">
        <p14:creationId xmlns:p14="http://schemas.microsoft.com/office/powerpoint/2010/main" val="2972507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8BDBE5C-BBE9-4E89-BEE5-DEB6EAB87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EAA320-A3BF-BDCC-95B3-726C84844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038" y="1493404"/>
            <a:ext cx="3689094" cy="21086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/>
              <a:t>Introducing our Data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FC4168B-AA75-4715-9B96-CF84B170A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4BFE9F-51EE-BE40-4CD6-47FF03BC175C}"/>
              </a:ext>
            </a:extLst>
          </p:cNvPr>
          <p:cNvSpPr txBox="1"/>
          <p:nvPr/>
        </p:nvSpPr>
        <p:spPr>
          <a:xfrm>
            <a:off x="743093" y="3625389"/>
            <a:ext cx="368909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66928">
              <a:spcAft>
                <a:spcPts val="600"/>
              </a:spcAft>
            </a:pPr>
            <a:r>
              <a:rPr lang="en-US" sz="1400" b="1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Cleaning Overview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</a:p>
          <a:p>
            <a:pPr algn="ctr" defTabSz="566928">
              <a:spcAft>
                <a:spcPts val="600"/>
              </a:spcAft>
            </a:pP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Removed duplicate of Apple, Rounded down to 0% for anything that was &lt;1, Converted all </a:t>
            </a:r>
            <a:r>
              <a:rPr lang="en-US" sz="1400" dirty="0"/>
              <a:t>dashe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 to 0%, Converted all percentages to floats  </a:t>
            </a:r>
            <a:endParaRPr lang="en-US" sz="1400" dirty="0"/>
          </a:p>
        </p:txBody>
      </p:sp>
      <p:pic>
        <p:nvPicPr>
          <p:cNvPr id="7" name="Data Prep Apple">
            <a:extLst>
              <a:ext uri="{FF2B5EF4-FFF2-40B4-BE49-F238E27FC236}">
                <a16:creationId xmlns:a16="http://schemas.microsoft.com/office/drawing/2014/main" id="{B6B5DEC7-6A1D-AB92-DDA8-4D72C5F83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383" y="1679841"/>
            <a:ext cx="3882819" cy="867887"/>
          </a:xfrm>
          <a:prstGeom prst="rect">
            <a:avLst/>
          </a:prstGeom>
        </p:spPr>
      </p:pic>
      <p:pic>
        <p:nvPicPr>
          <p:cNvPr id="8" name="Data Prep Others">
            <a:extLst>
              <a:ext uri="{FF2B5EF4-FFF2-40B4-BE49-F238E27FC236}">
                <a16:creationId xmlns:a16="http://schemas.microsoft.com/office/drawing/2014/main" id="{B940BB96-AD38-9D82-404F-A3D977E92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170" y="2939994"/>
            <a:ext cx="3883244" cy="18525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D6CF8A-CBAA-122F-33EF-BCE240C78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4422" y="2113785"/>
            <a:ext cx="2279241" cy="217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507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0861964-D86C-4A50-8F6D-B466384A6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A06819-AA5B-295D-8572-4858952DA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Research Question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D53B49-C115-DDF5-3451-CA78E570D4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3999" y="1531605"/>
            <a:ext cx="6583227" cy="3531357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54A678E-8F30-4E92-A5BF-F5D03D011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8967" y="2246569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83709-886B-3B06-E9F0-11D361B52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407436"/>
            <a:ext cx="3690257" cy="3461658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dirty="0"/>
              <a:t>Has diversity in tech companies increased over time? 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endParaRPr lang="en-US" dirty="0"/>
          </a:p>
          <a:p>
            <a:pPr marL="457200" indent="-457200">
              <a:buFont typeface="Calibri" panose="020F0502020204030204" pitchFamily="34" charset="0"/>
              <a:buAutoNum type="arabicPeriod" startAt="6"/>
            </a:pPr>
            <a:endParaRPr lang="en-US" dirty="0"/>
          </a:p>
          <a:p>
            <a:pPr>
              <a:buFont typeface="Calibri" panose="020F0502020204030204" pitchFamily="34" charset="0"/>
            </a:pP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BDE551-930A-4FE1-8434-09824E32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31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>
                <a:solidFill>
                  <a:schemeClr val="tx1">
                    <a:lumMod val="85000"/>
                    <a:lumOff val="15000"/>
                  </a:schemeClr>
                </a:solidFill>
              </a:rPr>
              <a:t>What is the percentage of Males vs Females in the tech workplace?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41D7201-FF93-38CD-118F-B09FC9B694E4}"/>
              </a:ext>
            </a:extLst>
          </p:cNvPr>
          <p:cNvSpPr txBox="1">
            <a:spLocks/>
          </p:cNvSpPr>
          <p:nvPr/>
        </p:nvSpPr>
        <p:spPr>
          <a:xfrm>
            <a:off x="8141110" y="4455621"/>
            <a:ext cx="3417990" cy="1238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2000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Research Question 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1119415"/>
            <a:ext cx="6912217" cy="4095488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325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Males vs Females 2014-2018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5454987" y="2310493"/>
            <a:ext cx="6434935" cy="3636672"/>
          </a:xfrm>
        </p:spPr>
      </p:pic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10493"/>
            <a:ext cx="3632068" cy="3422813"/>
          </a:xfrm>
        </p:spPr>
      </p:pic>
    </p:spTree>
    <p:extLst>
      <p:ext uri="{BB962C8B-B14F-4D97-AF65-F5344CB8AC3E}">
        <p14:creationId xmlns:p14="http://schemas.microsoft.com/office/powerpoint/2010/main" val="562565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Deeper Dive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6172200" y="1930278"/>
            <a:ext cx="5181600" cy="4142031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838200" y="1952943"/>
            <a:ext cx="5181600" cy="4096702"/>
          </a:xfrm>
        </p:spPr>
      </p:pic>
    </p:spTree>
    <p:extLst>
      <p:ext uri="{BB962C8B-B14F-4D97-AF65-F5344CB8AC3E}">
        <p14:creationId xmlns:p14="http://schemas.microsoft.com/office/powerpoint/2010/main" val="4204034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Final Year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055" y="2228850"/>
            <a:ext cx="4964227" cy="3948112"/>
          </a:xfrm>
        </p:spPr>
      </p:pic>
    </p:spTree>
    <p:extLst>
      <p:ext uri="{BB962C8B-B14F-4D97-AF65-F5344CB8AC3E}">
        <p14:creationId xmlns:p14="http://schemas.microsoft.com/office/powerpoint/2010/main" val="412970822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FDF0338-C524-4CF6-9268-3569B65741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887178-918B-41B5-90B5-AF84E76A422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E6FD3E-3033-4D44-9759-980DCC3E7F4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{E775D46C-BA0A-44AF-A6B2-43E6E28CC66D}tf22581678_win32</Template>
  <TotalTime>999</TotalTime>
  <Words>1222</Words>
  <Application>Microsoft Office PowerPoint</Application>
  <PresentationFormat>Widescreen</PresentationFormat>
  <Paragraphs>114</Paragraphs>
  <Slides>23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Aptos</vt:lpstr>
      <vt:lpstr>Arial</vt:lpstr>
      <vt:lpstr>Calibri</vt:lpstr>
      <vt:lpstr>Calibri Light</vt:lpstr>
      <vt:lpstr>Slack-Lato</vt:lpstr>
      <vt:lpstr>var(--jp-code-font-family)</vt:lpstr>
      <vt:lpstr>Wingdings</vt:lpstr>
      <vt:lpstr>RetrospectVTI</vt:lpstr>
      <vt:lpstr>Diversity in Tech Neyda Morales,  Carlos Ruiz,  Paris Lee, Daniel Purrier  June 10, 2024</vt:lpstr>
      <vt:lpstr>Agenda</vt:lpstr>
      <vt:lpstr>Thesis: Is global diversity reflected in Tech workforce?    Findings: As the workforce is constantly changing, the analysis of this dataset allowed us to explore whether global diversity is reflected in tech workforces. Companies at large have seen more of a push for diversity, equity, and inclusion in the workplace. We found that over a 5-year period the male population was about twice the size of the female population.  The Latino and Black groups remained consistent at under 10% while the Asian group maintained itself at 20% and saw greater growth.  Additionally, we will discuss the limitations to our dataset and future work that can enhance this study. </vt:lpstr>
      <vt:lpstr>Introducing our Data</vt:lpstr>
      <vt:lpstr>Research Question 1</vt:lpstr>
      <vt:lpstr>What is the percentage of Males vs Females in the tech workplace?</vt:lpstr>
      <vt:lpstr>Males vs Females 2014-2018</vt:lpstr>
      <vt:lpstr>Deeper Dive</vt:lpstr>
      <vt:lpstr>Final Year</vt:lpstr>
      <vt:lpstr>Research Question 3</vt:lpstr>
      <vt:lpstr>Linear &amp; Statistical Modeling</vt:lpstr>
      <vt:lpstr>Regression</vt:lpstr>
      <vt:lpstr>Regression</vt:lpstr>
      <vt:lpstr>Statistical Testing </vt:lpstr>
      <vt:lpstr>Gender</vt:lpstr>
      <vt:lpstr>Diversity</vt:lpstr>
      <vt:lpstr>Bias and Limitations</vt:lpstr>
      <vt:lpstr>Future Work</vt:lpstr>
      <vt:lpstr>Call to Action</vt:lpstr>
      <vt:lpstr>Works Cited</vt:lpstr>
      <vt:lpstr>Findings: As the workforce is constantly changing, the analysis of this dataset allowed us to explore whether global diversity is reflected in tech workforces. Companies at large have seen more of a push for diversity, equity, and inclusion in the workplace. We found that over a 5-year period the male population was about twice the size of the female population.  The Latino and Black groups remained consistent at under 10% while the Asian group maintained itself at 20% and saw greater growth.  Additionally, we will discuss the limitations to our dataset and future work that can enhance this study. </vt:lpstr>
      <vt:lpstr>Thank you</vt:lpstr>
      <vt:lpstr>Diversity ttest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Neyda Morales</dc:creator>
  <cp:lastModifiedBy>Carlos Ruiz</cp:lastModifiedBy>
  <cp:revision>51</cp:revision>
  <dcterms:created xsi:type="dcterms:W3CDTF">2024-06-05T00:46:22Z</dcterms:created>
  <dcterms:modified xsi:type="dcterms:W3CDTF">2024-06-14T04:31:27Z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